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81813" cy="10002838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38B1855-1B75-4FBE-930C-398BA8C253C6}" styleName="Estilo temático 2 - Énfasis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000">
              <a:srgbClr val="FFF200">
                <a:alpha val="69000"/>
              </a:srgbClr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8" name="17 Tabla"/>
          <p:cNvGraphicFramePr>
            <a:graphicFrameLocks noGrp="1"/>
          </p:cNvGraphicFramePr>
          <p:nvPr/>
        </p:nvGraphicFramePr>
        <p:xfrm>
          <a:off x="179512" y="1296150"/>
          <a:ext cx="5256584" cy="164365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80742"/>
                <a:gridCol w="3275842"/>
              </a:tblGrid>
              <a:tr h="242325">
                <a:tc gridSpan="2">
                  <a:txBody>
                    <a:bodyPr/>
                    <a:lstStyle/>
                    <a:p>
                      <a:pPr algn="ctr"/>
                      <a:r>
                        <a:rPr lang="es-CO" sz="1400" b="1" dirty="0"/>
                        <a:t>INFORMACIÓN GENERAL </a:t>
                      </a:r>
                    </a:p>
                  </a:txBody>
                  <a:tcPr marL="60581" marR="60581" marT="30291" marB="30291" anchor="b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242325">
                <a:tc>
                  <a:txBody>
                    <a:bodyPr/>
                    <a:lstStyle/>
                    <a:p>
                      <a:r>
                        <a:rPr lang="es-CO" sz="1400"/>
                        <a:t>Área</a:t>
                      </a:r>
                    </a:p>
                  </a:txBody>
                  <a:tcPr marL="60581" marR="60581" marT="30291" marB="30291" anchor="b"/>
                </a:tc>
                <a:tc>
                  <a:txBody>
                    <a:bodyPr/>
                    <a:lstStyle/>
                    <a:p>
                      <a:r>
                        <a:rPr lang="es-CO" sz="1400"/>
                        <a:t>Investigación Educativa y Pedagógica </a:t>
                      </a:r>
                    </a:p>
                  </a:txBody>
                  <a:tcPr marL="60581" marR="60581" marT="30291" marB="30291" anchor="b"/>
                </a:tc>
              </a:tr>
              <a:tr h="242325">
                <a:tc>
                  <a:txBody>
                    <a:bodyPr/>
                    <a:lstStyle/>
                    <a:p>
                      <a:r>
                        <a:rPr lang="es-CO" sz="1400"/>
                        <a:t>Especialización</a:t>
                      </a:r>
                    </a:p>
                  </a:txBody>
                  <a:tcPr marL="60581" marR="60581" marT="30291" marB="30291" anchor="b"/>
                </a:tc>
                <a:tc>
                  <a:txBody>
                    <a:bodyPr/>
                    <a:lstStyle/>
                    <a:p>
                      <a:r>
                        <a:rPr lang="es-CO" sz="1400"/>
                        <a:t>Magíster en Educación </a:t>
                      </a:r>
                    </a:p>
                  </a:txBody>
                  <a:tcPr marL="60581" marR="60581" marT="30291" marB="30291" anchor="b"/>
                </a:tc>
              </a:tr>
              <a:tr h="242325">
                <a:tc>
                  <a:txBody>
                    <a:bodyPr/>
                    <a:lstStyle/>
                    <a:p>
                      <a:r>
                        <a:rPr lang="es-CO" sz="1400" dirty="0"/>
                        <a:t>Duración </a:t>
                      </a:r>
                    </a:p>
                  </a:txBody>
                  <a:tcPr marL="60581" marR="60581" marT="30291" marB="30291" anchor="b"/>
                </a:tc>
                <a:tc>
                  <a:txBody>
                    <a:bodyPr/>
                    <a:lstStyle/>
                    <a:p>
                      <a:r>
                        <a:rPr lang="es-CO" sz="1400" dirty="0"/>
                        <a:t>Cuatro Semestres </a:t>
                      </a:r>
                    </a:p>
                  </a:txBody>
                  <a:tcPr marL="60581" marR="60581" marT="30291" marB="30291" anchor="b"/>
                </a:tc>
              </a:tr>
              <a:tr h="242325">
                <a:tc>
                  <a:txBody>
                    <a:bodyPr/>
                    <a:lstStyle/>
                    <a:p>
                      <a:r>
                        <a:rPr lang="es-CO" sz="1400" dirty="0"/>
                        <a:t>Modalidad </a:t>
                      </a:r>
                    </a:p>
                  </a:txBody>
                  <a:tcPr marL="60581" marR="60581" marT="30291" marB="30291" anchor="b"/>
                </a:tc>
                <a:tc>
                  <a:txBody>
                    <a:bodyPr/>
                    <a:lstStyle/>
                    <a:p>
                      <a:r>
                        <a:rPr lang="es-CO" sz="1400"/>
                        <a:t>Presencial, cada 15 días </a:t>
                      </a:r>
                    </a:p>
                  </a:txBody>
                  <a:tcPr marL="60581" marR="60581" marT="30291" marB="30291" anchor="b"/>
                </a:tc>
              </a:tr>
              <a:tr h="242325">
                <a:tc>
                  <a:txBody>
                    <a:bodyPr/>
                    <a:lstStyle/>
                    <a:p>
                      <a:r>
                        <a:rPr lang="es-CO" sz="1400" dirty="0"/>
                        <a:t>Título Otorgado </a:t>
                      </a:r>
                    </a:p>
                  </a:txBody>
                  <a:tcPr marL="60581" marR="60581" marT="30291" marB="30291" anchor="b"/>
                </a:tc>
                <a:tc>
                  <a:txBody>
                    <a:bodyPr/>
                    <a:lstStyle/>
                    <a:p>
                      <a:r>
                        <a:rPr lang="es-CO" sz="1400" dirty="0"/>
                        <a:t>Magíster en Educación </a:t>
                      </a:r>
                    </a:p>
                  </a:txBody>
                  <a:tcPr marL="60581" marR="60581" marT="30291" marB="30291" anchor="b"/>
                </a:tc>
              </a:tr>
            </a:tbl>
          </a:graphicData>
        </a:graphic>
      </p:graphicFrame>
      <p:sp>
        <p:nvSpPr>
          <p:cNvPr id="19" name="18 CuadroTexto"/>
          <p:cNvSpPr txBox="1"/>
          <p:nvPr/>
        </p:nvSpPr>
        <p:spPr>
          <a:xfrm>
            <a:off x="5868144" y="1268760"/>
            <a:ext cx="2880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600" b="1" dirty="0" smtClean="0"/>
              <a:t>COSTOS</a:t>
            </a:r>
          </a:p>
          <a:p>
            <a:pPr algn="just"/>
            <a:r>
              <a:rPr lang="es-CO" sz="1600" b="1" dirty="0" smtClean="0"/>
              <a:t>VR. INSCRIPCION:   $    120.000</a:t>
            </a:r>
          </a:p>
          <a:p>
            <a:pPr algn="just"/>
            <a:r>
              <a:rPr lang="es-CO" sz="1600" b="1" dirty="0" smtClean="0"/>
              <a:t>VR. MATRICULA:    $ 4. 757.000</a:t>
            </a:r>
            <a:endParaRPr lang="es-CO" sz="1600" b="1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07504" y="2920752"/>
            <a:ext cx="86439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 dirty="0" smtClean="0"/>
              <a:t>LINEAS DE INVESTIGACION</a:t>
            </a:r>
            <a:r>
              <a:rPr lang="es-CO" sz="1600" dirty="0" smtClean="0"/>
              <a:t/>
            </a:r>
            <a:br>
              <a:rPr lang="es-CO" sz="1600" dirty="0" smtClean="0"/>
            </a:br>
            <a:r>
              <a:rPr lang="es-CO" sz="400" dirty="0" smtClean="0"/>
              <a:t/>
            </a:r>
            <a:br>
              <a:rPr lang="es-CO" sz="400" dirty="0" smtClean="0"/>
            </a:br>
            <a:r>
              <a:rPr lang="es-CO" sz="1600" dirty="0" smtClean="0"/>
              <a:t>• PRÁCTICAS CURRICULARES, PEDAGÓGICAS, EVALUATIVAS Y PROCESOS DE ACREDITACION.</a:t>
            </a:r>
            <a:br>
              <a:rPr lang="es-CO" sz="1600" dirty="0" smtClean="0"/>
            </a:br>
            <a:r>
              <a:rPr lang="es-CO" sz="1600" dirty="0" smtClean="0"/>
              <a:t>• HISTORIA DE LA EDUCACION Y LA PEDAGOGÍA EN EL CARIBE COLOMBIANO.</a:t>
            </a:r>
            <a:endParaRPr lang="es-CO" sz="1600" b="1" dirty="0" smtClean="0"/>
          </a:p>
        </p:txBody>
      </p:sp>
      <p:sp>
        <p:nvSpPr>
          <p:cNvPr id="21" name="20 CuadroTexto"/>
          <p:cNvSpPr txBox="1"/>
          <p:nvPr/>
        </p:nvSpPr>
        <p:spPr>
          <a:xfrm>
            <a:off x="110701" y="3684265"/>
            <a:ext cx="603595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REQUISITOS:</a:t>
            </a:r>
          </a:p>
          <a:p>
            <a:r>
              <a:rPr lang="es-CO" sz="1400" dirty="0" smtClean="0"/>
              <a:t> Fotocopia del acta de grado.</a:t>
            </a:r>
            <a:br>
              <a:rPr lang="es-CO" sz="1400" dirty="0" smtClean="0"/>
            </a:br>
            <a:r>
              <a:rPr lang="es-CO" sz="1400" dirty="0" smtClean="0"/>
              <a:t> Fotocopia del diploma de la profesión.</a:t>
            </a:r>
            <a:br>
              <a:rPr lang="es-CO" sz="1400" dirty="0" smtClean="0"/>
            </a:br>
            <a:r>
              <a:rPr lang="es-CO" sz="1400" dirty="0" smtClean="0"/>
              <a:t> 3 fotos tamaño cédula a color (3x4).</a:t>
            </a:r>
            <a:br>
              <a:rPr lang="es-CO" sz="1400" dirty="0" smtClean="0"/>
            </a:br>
            <a:r>
              <a:rPr lang="es-CO" sz="1400" dirty="0" smtClean="0"/>
              <a:t> Hoja de Vida.</a:t>
            </a:r>
            <a:br>
              <a:rPr lang="es-CO" sz="1400" dirty="0" smtClean="0"/>
            </a:br>
            <a:r>
              <a:rPr lang="es-CO" sz="1400" dirty="0" smtClean="0"/>
              <a:t> Fotocopia ampliada de la Cédula de Ciudadanía.</a:t>
            </a:r>
            <a:br>
              <a:rPr lang="es-CO" sz="1400" dirty="0" smtClean="0"/>
            </a:br>
            <a:r>
              <a:rPr lang="es-CO" sz="1400" dirty="0" smtClean="0"/>
              <a:t> Recibo de consignación del valor de la inscripción.</a:t>
            </a:r>
            <a:br>
              <a:rPr lang="es-CO" sz="1400" dirty="0" smtClean="0"/>
            </a:br>
            <a:r>
              <a:rPr lang="es-CO" sz="1400" dirty="0" smtClean="0"/>
              <a:t> Entrevista personal con el Director de la Maestría.</a:t>
            </a:r>
            <a:br>
              <a:rPr lang="es-CO" sz="1400" dirty="0" smtClean="0"/>
            </a:br>
            <a:r>
              <a:rPr lang="es-CO" sz="1400" dirty="0" smtClean="0"/>
              <a:t> Presentación de un ensayo de 4 cuartillas a doble espacio sobre un tema relacionado con la educación que se desee investigar.</a:t>
            </a:r>
            <a:br>
              <a:rPr lang="es-CO" sz="1400" dirty="0" smtClean="0"/>
            </a:br>
            <a:r>
              <a:rPr lang="es-CO" sz="1400" dirty="0" smtClean="0"/>
              <a:t> Autorización de la matrícula por parte del Director de la Maestría..</a:t>
            </a:r>
            <a:endParaRPr lang="es-CO" sz="1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endParaRPr lang="es-CO" sz="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508104" y="2132856"/>
            <a:ext cx="3528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400" b="1" dirty="0" smtClean="0"/>
              <a:t>Perfil del Egresado:</a:t>
            </a:r>
          </a:p>
          <a:p>
            <a:pPr algn="just"/>
            <a:r>
              <a:rPr lang="es-CO" sz="1400" dirty="0" smtClean="0"/>
              <a:t>Al finalizar la maestría el egresado ejercerá la docencia, la dirección de procesos educativos y la investigación</a:t>
            </a:r>
            <a:endParaRPr lang="es-CO" sz="1400" b="1" dirty="0"/>
          </a:p>
        </p:txBody>
      </p:sp>
      <p:pic>
        <p:nvPicPr>
          <p:cNvPr id="2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1836" y="5418756"/>
            <a:ext cx="1322612" cy="8798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4" name="23 CuadroTexto"/>
          <p:cNvSpPr txBox="1"/>
          <p:nvPr/>
        </p:nvSpPr>
        <p:spPr>
          <a:xfrm>
            <a:off x="5994756" y="4330038"/>
            <a:ext cx="2359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spc="3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rPr>
              <a:t>ORGANIZA</a:t>
            </a:r>
            <a:endParaRPr lang="es-CO" sz="2000" b="1" spc="3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itchFamily="34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5921080" y="6290156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dirty="0" smtClean="0">
                <a:solidFill>
                  <a:srgbClr val="FFFF00"/>
                </a:solidFill>
              </a:rPr>
              <a:t>Carrera 59 No. 59-92 / PBX 344 4333.  A.A. 50595. Barranquilla-Colombia</a:t>
            </a:r>
            <a:endParaRPr lang="es-CO" sz="1400" b="1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4686276"/>
            <a:ext cx="1368152" cy="7200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568" y="5418756"/>
            <a:ext cx="1181932" cy="8922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3" name="12 Rectángulo"/>
          <p:cNvSpPr/>
          <p:nvPr/>
        </p:nvSpPr>
        <p:spPr>
          <a:xfrm>
            <a:off x="1403648" y="779448"/>
            <a:ext cx="612068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CO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MAESTRIA EN EDUCACIÓN</a:t>
            </a:r>
            <a:endParaRPr lang="es-ES" sz="28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233611" y="6201430"/>
            <a:ext cx="374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dirty="0" smtClean="0"/>
              <a:t>Contactos: Rafael Araujo Hugues</a:t>
            </a:r>
          </a:p>
          <a:p>
            <a:r>
              <a:rPr lang="es-CO" sz="1400" b="1" dirty="0" smtClean="0"/>
              <a:t>5697500 -  3013792266 - 3107836742</a:t>
            </a:r>
            <a:endParaRPr lang="es-CO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96</Words>
  <Application>Microsoft Office PowerPoint</Application>
  <PresentationFormat>Presentación en pantalla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User</cp:lastModifiedBy>
  <cp:revision>31</cp:revision>
  <dcterms:created xsi:type="dcterms:W3CDTF">2011-02-16T15:37:11Z</dcterms:created>
  <dcterms:modified xsi:type="dcterms:W3CDTF">2011-04-14T18:42:18Z</dcterms:modified>
</cp:coreProperties>
</file>